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33" r:id="rId4"/>
    <p:sldMasterId id="2147483745" r:id="rId5"/>
  </p:sldMasterIdLst>
  <p:notesMasterIdLst>
    <p:notesMasterId r:id="rId50"/>
  </p:notesMasterIdLst>
  <p:sldIdLst>
    <p:sldId id="256" r:id="rId6"/>
    <p:sldId id="306" r:id="rId7"/>
    <p:sldId id="371" r:id="rId8"/>
    <p:sldId id="341" r:id="rId9"/>
    <p:sldId id="323" r:id="rId10"/>
    <p:sldId id="321" r:id="rId11"/>
    <p:sldId id="319" r:id="rId12"/>
    <p:sldId id="310" r:id="rId13"/>
    <p:sldId id="343" r:id="rId14"/>
    <p:sldId id="336" r:id="rId15"/>
    <p:sldId id="307" r:id="rId16"/>
    <p:sldId id="303" r:id="rId17"/>
    <p:sldId id="305" r:id="rId18"/>
    <p:sldId id="372" r:id="rId19"/>
    <p:sldId id="304" r:id="rId20"/>
    <p:sldId id="287" r:id="rId21"/>
    <p:sldId id="288" r:id="rId22"/>
    <p:sldId id="332" r:id="rId23"/>
    <p:sldId id="289" r:id="rId24"/>
    <p:sldId id="334" r:id="rId25"/>
    <p:sldId id="320" r:id="rId26"/>
    <p:sldId id="331" r:id="rId27"/>
    <p:sldId id="315" r:id="rId28"/>
    <p:sldId id="347" r:id="rId29"/>
    <p:sldId id="348" r:id="rId30"/>
    <p:sldId id="357" r:id="rId31"/>
    <p:sldId id="370" r:id="rId32"/>
    <p:sldId id="367" r:id="rId33"/>
    <p:sldId id="366" r:id="rId34"/>
    <p:sldId id="361" r:id="rId35"/>
    <p:sldId id="360" r:id="rId36"/>
    <p:sldId id="359" r:id="rId37"/>
    <p:sldId id="363" r:id="rId38"/>
    <p:sldId id="364" r:id="rId39"/>
    <p:sldId id="365" r:id="rId40"/>
    <p:sldId id="257" r:id="rId41"/>
    <p:sldId id="260" r:id="rId42"/>
    <p:sldId id="261" r:id="rId43"/>
    <p:sldId id="262" r:id="rId44"/>
    <p:sldId id="368" r:id="rId45"/>
    <p:sldId id="333" r:id="rId46"/>
    <p:sldId id="317" r:id="rId47"/>
    <p:sldId id="335" r:id="rId48"/>
    <p:sldId id="34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211" autoAdjust="0"/>
  </p:normalViewPr>
  <p:slideViewPr>
    <p:cSldViewPr>
      <p:cViewPr varScale="1">
        <p:scale>
          <a:sx n="104" d="100"/>
          <a:sy n="104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-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0CBA8-25A1-4982-B846-7FF1B3FB9490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E043-42EF-4CE8-B91D-D6021065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4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E043-42EF-4CE8-B91D-D6021065CFD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1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05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00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86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961870" y="182556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961870" y="409824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52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97257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083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32324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85407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95175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4593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7687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28560" y="3834841"/>
            <a:ext cx="78864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78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40647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5402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5494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73942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97257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083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32324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85407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95175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459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636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76879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40647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5402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5494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73942"/>
      </p:ext>
    </p:extLst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968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56995"/>
      </p:ext>
    </p:extLst>
  </p:cSld>
  <p:clrMapOvr>
    <a:masterClrMapping/>
  </p:clrMapOvr>
  <p:transition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4141"/>
      </p:ext>
    </p:extLst>
  </p:cSld>
  <p:clrMapOvr>
    <a:masterClrMapping/>
  </p:clrMapOvr>
  <p:transition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1129"/>
      </p:ext>
    </p:extLst>
  </p:cSld>
  <p:clrMapOvr>
    <a:masterClrMapping/>
  </p:clrMapOvr>
  <p:transition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010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654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85152"/>
      </p:ext>
    </p:extLst>
  </p:cSld>
  <p:clrMapOvr>
    <a:masterClrMapping/>
  </p:clrMapOvr>
  <p:transition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85861"/>
      </p:ext>
    </p:extLst>
  </p:cSld>
  <p:clrMapOvr>
    <a:masterClrMapping/>
  </p:clrMapOvr>
  <p:transition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70302"/>
      </p:ext>
    </p:extLst>
  </p:cSld>
  <p:clrMapOvr>
    <a:masterClrMapping/>
  </p:clrMapOvr>
  <p:transition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22138"/>
      </p:ext>
    </p:extLst>
  </p:cSld>
  <p:clrMapOvr>
    <a:masterClrMapping/>
  </p:clrMapOvr>
  <p:transition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00524"/>
      </p:ext>
    </p:extLst>
  </p:cSld>
  <p:clrMapOvr>
    <a:masterClrMapping/>
  </p:clrMapOvr>
  <p:transition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06470"/>
      </p:ext>
    </p:extLst>
  </p:cSld>
  <p:clrMapOvr>
    <a:masterClrMapping/>
  </p:clrMapOvr>
  <p:transition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15.12.2021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56039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28560" y="3270901"/>
            <a:ext cx="78864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5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99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96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4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50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514350" lvl="1" indent="-17118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857250" lvl="2" indent="-17118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200150" lvl="3" indent="-17118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1543050" lvl="4" indent="-17118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13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CA288A9-9968-4ACB-898D-4C49F076EA67}" type="datetime">
              <a:rPr lang="ru-RU" sz="900" b="0" strike="noStrike" spc="-1">
                <a:solidFill>
                  <a:srgbClr val="8B8B8B"/>
                </a:solidFill>
                <a:latin typeface="Calibri"/>
              </a:rPr>
              <a:t>15.12.2021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028860" y="6356520"/>
            <a:ext cx="308583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18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457860" y="6356520"/>
            <a:ext cx="205713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BD0BF67-FB6E-46C2-B705-A69D8A0A0A91}" type="slidenum">
              <a:rPr lang="ru-RU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49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180" algn="l" defTabSz="685800" rtl="0" eaLnBrk="1" latinLnBrk="0" hangingPunct="1">
        <a:lnSpc>
          <a:spcPct val="90000"/>
        </a:lnSpc>
        <a:spcBef>
          <a:spcPts val="751"/>
        </a:spcBef>
        <a:buClr>
          <a:srgbClr val="000000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2CA288A9-9968-4ACB-898D-4C49F076EA67}" type="datetime">
              <a:rPr lang="ru-RU" sz="900" b="0" strike="noStrike" spc="-1" smtClean="0">
                <a:solidFill>
                  <a:srgbClr val="8B8B8B"/>
                </a:solidFill>
                <a:latin typeface="Calibri"/>
              </a:rPr>
              <a:t>15.12.2021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BD0BF67-FB6E-46C2-B705-A69D8A0A0A91}" type="slidenum">
              <a:rPr lang="ru-RU" sz="9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A288A9-9968-4ACB-898D-4C49F076EA67}" type="datetime">
              <a:rPr lang="ru-RU" sz="900" spc="-1" smtClean="0">
                <a:solidFill>
                  <a:srgbClr val="8B8B8B"/>
                </a:solidFill>
                <a:latin typeface="Calibri"/>
              </a:rPr>
              <a:pPr/>
              <a:t>15.12.2021</a:t>
            </a:fld>
            <a:endParaRPr lang="ru-RU" sz="900" spc="-1">
              <a:solidFill>
                <a:srgbClr val="073E87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sz="1800" spc="-1">
              <a:solidFill>
                <a:srgbClr val="073E87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r"/>
            <a:fld id="{3BD0BF67-FB6E-46C2-B705-A69D8A0A0A91}" type="slidenum">
              <a:rPr lang="ru-RU" sz="900" spc="-1" smtClean="0">
                <a:solidFill>
                  <a:srgbClr val="8B8B8B"/>
                </a:solidFill>
                <a:latin typeface="Calibri"/>
              </a:rPr>
              <a:pPr algn="r"/>
              <a:t>‹#›</a:t>
            </a:fld>
            <a:endParaRPr lang="ru-RU" sz="900" spc="-1">
              <a:solidFill>
                <a:srgbClr val="073E87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4" Type="http://schemas.openxmlformats.org/officeDocument/2006/relationships/image" Target="http://klin-demianovo.ru/wp-content/uploads/2014/06/7558263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4" Type="http://schemas.openxmlformats.org/officeDocument/2006/relationships/image" Target="http://zagony.ru/uploads/posts/2012-09/1346840841_9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548680"/>
            <a:ext cx="55801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задания для учащихся по формированию функциональной грамотности  учащихся </a:t>
            </a: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уроке математики.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математики  </a:t>
            </a:r>
            <a:r>
              <a:rPr lang="ru-RU" sz="1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Помогаева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В.Н.</a:t>
            </a: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79912" y="3999840"/>
            <a:ext cx="51490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555776" y="116632"/>
            <a:ext cx="6192688" cy="655272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800" b="1" cap="all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Одно из ведущих мест в «математической грамотности» отводится учебной задаче.</a:t>
            </a:r>
            <a:r>
              <a:rPr lang="ru-RU" sz="9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sz="9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Термин </a:t>
            </a:r>
            <a:r>
              <a:rPr lang="ru-RU" sz="9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«учебная задача» </a:t>
            </a:r>
            <a:r>
              <a:rPr lang="ru-RU" sz="9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- в широком понимании - это то, что выдвигается самим учеником для выполнения в процессе обучения в познавательных целях. Учебная задача часто рождается из проблемной ситуации, когда незнание сталкивается с чем-то новым, неизвестным, но решение учебной задачи состоит не в нахождении конкретного выхода, а в отыскании общего способа действия, принципа решения целого класса аналогичных задач. Учебная задача решается школьниками путем выполнения определенных действий: знаю – не знаю – хочу узнать.</a:t>
            </a:r>
            <a:endParaRPr lang="ru-RU" sz="96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2132856"/>
            <a:ext cx="6357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ru-RU" b="1" cap="all" dirty="0"/>
          </a:p>
          <a:p>
            <a:pPr algn="just">
              <a:lnSpc>
                <a:spcPts val="1610"/>
              </a:lnSpc>
              <a:spcAft>
                <a:spcPts val="48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610"/>
              </a:lnSpc>
              <a:spcAft>
                <a:spcPts val="48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задания, в которых имеются лишние </a:t>
            </a:r>
          </a:p>
          <a:p>
            <a:pPr marL="0" lvl="0" indent="0" algn="just">
              <a:lnSpc>
                <a:spcPts val="1610"/>
              </a:lnSpc>
              <a:spcAft>
                <a:spcPts val="48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данные;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610"/>
              </a:lnSpc>
              <a:spcAft>
                <a:spcPts val="48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задания с противоречивыми данными;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48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задания, в которых данных недостаточно для решения; </a:t>
            </a:r>
          </a:p>
          <a:p>
            <a:pPr lvl="0">
              <a:lnSpc>
                <a:spcPct val="107000"/>
              </a:lnSpc>
              <a:spcAft>
                <a:spcPts val="48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212121"/>
                </a:solidFill>
                <a:latin typeface="Times New Roman"/>
                <a:ea typeface="Times New Roman"/>
              </a:rPr>
              <a:t>многовариативные</a:t>
            </a: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</a:rPr>
              <a:t> задания (имеют несколько вариантов решения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cap="all" dirty="0"/>
            </a:br>
            <a:br>
              <a:rPr lang="ru-RU" b="1" cap="all" dirty="0"/>
            </a:br>
            <a:r>
              <a:rPr lang="ru-RU" sz="3200" b="1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Типы учебных задач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971600" y="1124744"/>
            <a:ext cx="7787208" cy="5001419"/>
          </a:xfrm>
        </p:spPr>
        <p:txBody>
          <a:bodyPr>
            <a:normAutofit fontScale="25000" lnSpcReduction="20000"/>
          </a:bodyPr>
          <a:lstStyle/>
          <a:p>
            <a:pPr marL="0" lvl="0" algn="just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             </a:t>
            </a:r>
            <a:r>
              <a:rPr lang="ru-RU" sz="7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9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Предметные задачи</a:t>
            </a:r>
            <a:r>
              <a:rPr lang="ru-RU" sz="9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: в условии описывается предметная ситуация, для решения которой требуется установление и использование знаний конкретного учебного предмета, изучаемых на разных этапах и в разных его разделах; в ходе анализа условия необходимо «считать информацию», представленную в разных формах, сконструировать способ решения.</a:t>
            </a:r>
            <a:endParaRPr lang="ru-RU" sz="9600" dirty="0">
              <a:ea typeface="Calibri"/>
              <a:cs typeface="Times New Roman"/>
            </a:endParaRPr>
          </a:p>
          <a:p>
            <a:pPr marL="0" lvl="0" algn="just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9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              </a:t>
            </a:r>
            <a:r>
              <a:rPr lang="ru-RU" sz="9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Межпредметные задачи</a:t>
            </a:r>
            <a:r>
              <a:rPr lang="ru-RU" sz="9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: в условии описана ситуация на языке одной из предметных областей с явным или неявным использованием языка другой предметной области. Для решения нужно применять знания из соответствующих областей; требуется исследование условия с точки зрения выделенных предметных областей, а также поиск недостающих данных, причем решение и ответ могут зависеть от исходных данных, выбранных (найденных) самими обучающимися.</a:t>
            </a:r>
            <a:endParaRPr lang="ru-RU" sz="9600" dirty="0">
              <a:ea typeface="Calibri"/>
              <a:cs typeface="Times New Roman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48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Типы задач </a:t>
            </a:r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lvl="0" algn="just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Практико-ориентированные задачи</a:t>
            </a: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: в условии описана такая ситуация, с которой подросток встречается в повседневной своей жизненной практике. Для решения задачи нужно мобилизовать не только теоретические знания из конкретной или разных предметных областей, но и применить знания, приобретенные из повседневного опыта самого обучающегося. Данные в задаче должны быть взяты из реальной действительности</a:t>
            </a:r>
          </a:p>
          <a:p>
            <a:pPr marL="0" lvl="0" algn="just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Ситуационные задачи: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не связаны с непосредственным повседневным опытом обучающегося, но они помогают обучающимся увидеть и понять, как и где могут быть полезны ему в будущем знания из различных предметных областей. Решение ситуационных задач стимулирует развитие познавательной мотивации обучающихся, формируют способы переноса знания в широкий социально-культурный контекст.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94398"/>
            <a:ext cx="8003232" cy="458337"/>
          </a:xfrm>
        </p:spPr>
        <p:txBody>
          <a:bodyPr>
            <a:normAutofit fontScale="90000"/>
          </a:bodyPr>
          <a:lstStyle/>
          <a:p>
            <a:r>
              <a:rPr lang="ru-RU" sz="3200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Типы задач: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70000" lnSpcReduction="20000"/>
          </a:bodyPr>
          <a:lstStyle/>
          <a:p>
            <a:pPr indent="228600" algn="just">
              <a:lnSpc>
                <a:spcPct val="107000"/>
              </a:lnSpc>
              <a:spcAft>
                <a:spcPts val="480"/>
              </a:spcAft>
            </a:pP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знание этапов решения, обоснование выбора способа решения на основании анализа текста задачи, а также владение предметными знаниями: понятиями, определениями терминов, правилами, формулами, логическими приемами и операциями.</a:t>
            </a:r>
            <a:endParaRPr lang="ru-RU" sz="3400" dirty="0">
              <a:ea typeface="Calibri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48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 этапам решения можно отнести:</a:t>
            </a:r>
            <a:endParaRPr lang="ru-RU" sz="3400" dirty="0">
              <a:ea typeface="Calibri"/>
              <a:cs typeface="Times New Roman"/>
            </a:endParaRPr>
          </a:p>
          <a:p>
            <a:pPr marL="45720" indent="0" algn="just">
              <a:lnSpc>
                <a:spcPct val="107000"/>
              </a:lnSpc>
              <a:spcAft>
                <a:spcPts val="48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анализ текста задачи;</a:t>
            </a:r>
            <a:endParaRPr lang="ru-RU" sz="3400" dirty="0">
              <a:ea typeface="Calibri"/>
              <a:cs typeface="Times New Roman"/>
            </a:endParaRPr>
          </a:p>
          <a:p>
            <a:pPr marL="45720" indent="0" algn="just">
              <a:lnSpc>
                <a:spcPct val="107000"/>
              </a:lnSpc>
              <a:spcAft>
                <a:spcPts val="48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перевод текста на язык математики;</a:t>
            </a:r>
            <a:endParaRPr lang="ru-RU" sz="3400" dirty="0">
              <a:ea typeface="Calibri"/>
              <a:cs typeface="Times New Roman"/>
            </a:endParaRPr>
          </a:p>
          <a:p>
            <a:pPr marL="45720" indent="0" algn="just">
              <a:lnSpc>
                <a:spcPct val="107000"/>
              </a:lnSpc>
              <a:spcAft>
                <a:spcPts val="48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установление отношений между данными и вопросом;</a:t>
            </a:r>
            <a:endParaRPr lang="ru-RU" sz="3400" dirty="0">
              <a:ea typeface="Calibri"/>
              <a:cs typeface="Times New Roman"/>
            </a:endParaRPr>
          </a:p>
          <a:p>
            <a:pPr marL="45720" indent="0" algn="just">
              <a:lnSpc>
                <a:spcPct val="107000"/>
              </a:lnSpc>
              <a:spcAft>
                <a:spcPts val="48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составление плана решения задачи;</a:t>
            </a:r>
            <a:endParaRPr lang="ru-RU" sz="3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400" dirty="0">
                <a:solidFill>
                  <a:srgbClr val="0000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 проверка и оценка решения задачи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2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Общий прием решения задач включает: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529306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-619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54868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000" b="1" dirty="0"/>
            </a:br>
            <a:endParaRPr lang="ru-RU" sz="2000" b="1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475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ru-RU" sz="3600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> </a:t>
            </a:r>
            <a:r>
              <a:rPr lang="ru-RU" sz="4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Работа над чтением текста </a:t>
            </a:r>
            <a:r>
              <a:rPr lang="ru-RU" sz="4400" b="1" i="1" u="sng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 5-6 классах</a:t>
            </a:r>
            <a:r>
              <a:rPr lang="ru-RU" sz="4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может быть организована с помощью различных дидактических игр, например:</a:t>
            </a:r>
            <a:endParaRPr lang="ru-RU" sz="4400" dirty="0">
              <a:ea typeface="Calibri"/>
              <a:cs typeface="Times New Roman"/>
            </a:endParaRPr>
          </a:p>
          <a:p>
            <a:pPr marL="0" algn="just">
              <a:spcBef>
                <a:spcPts val="0"/>
              </a:spcBef>
            </a:pPr>
            <a:r>
              <a:rPr lang="ru-RU" sz="4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1. В начале урока можно предложить игру </a:t>
            </a:r>
            <a:r>
              <a:rPr lang="ru-RU" sz="4400" b="1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«Банк идей (гипотез)»</a:t>
            </a:r>
            <a:r>
              <a:rPr lang="ru-RU" sz="4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, куда ученики «складывают» свои мысли о том, что будет сегодня на уроке изучаться. Этот прием научит учеников выдвигать гипотезы исследования и определять, доказаны они или опровергнуты, что очень важно для формирования навыков научно-исследовательской деятельности.</a:t>
            </a:r>
          </a:p>
          <a:p>
            <a:pPr marL="0" algn="just">
              <a:spcBef>
                <a:spcPts val="0"/>
              </a:spcBef>
            </a:pPr>
            <a:r>
              <a:rPr lang="ru-RU" sz="4400" b="1" i="1" dirty="0">
                <a:solidFill>
                  <a:srgbClr val="212121"/>
                </a:solidFill>
                <a:latin typeface="Times New Roman"/>
                <a:ea typeface="Times New Roman"/>
              </a:rPr>
              <a:t>«Верные или неверные утверждения»</a:t>
            </a:r>
            <a:r>
              <a:rPr lang="ru-RU" sz="4400" dirty="0">
                <a:solidFill>
                  <a:srgbClr val="212121"/>
                </a:solidFill>
                <a:latin typeface="Times New Roman"/>
                <a:ea typeface="Times New Roman"/>
              </a:rPr>
              <a:t>, или </a:t>
            </a:r>
            <a:r>
              <a:rPr lang="ru-RU" sz="4400" b="1" i="1" dirty="0">
                <a:solidFill>
                  <a:srgbClr val="212121"/>
                </a:solidFill>
                <a:latin typeface="Times New Roman"/>
                <a:ea typeface="Times New Roman"/>
              </a:rPr>
              <a:t>«Верите ли Вы?» </a:t>
            </a:r>
            <a:r>
              <a:rPr lang="ru-RU" sz="4400" dirty="0">
                <a:solidFill>
                  <a:srgbClr val="212121"/>
                </a:solidFill>
                <a:latin typeface="Times New Roman"/>
                <a:ea typeface="Times New Roman"/>
              </a:rPr>
              <a:t>может быть началом урока, когда учащиеся, выбирая «верные утверждения» из предложенных учителем, описывают заданную тему. После знакомства с основной информацией (текст параграфа, лекция по данной теме) мы возвращаемся к данным утверждениям и просим детей оценить их достоверность, используя полученную на уроке </a:t>
            </a:r>
            <a:r>
              <a:rPr lang="ru-RU" sz="4400" dirty="0" err="1">
                <a:solidFill>
                  <a:srgbClr val="212121"/>
                </a:solidFill>
                <a:latin typeface="Times New Roman"/>
                <a:ea typeface="Times New Roman"/>
              </a:rPr>
              <a:t>информацию</a:t>
            </a:r>
            <a:r>
              <a:rPr lang="ru-RU" sz="4400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еятельности</a:t>
            </a:r>
            <a:r>
              <a:rPr lang="ru-RU" sz="4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 учащихся при работе с литературой</a:t>
            </a:r>
            <a:r>
              <a:rPr lang="ru-RU" sz="3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610"/>
              </a:lnSpc>
              <a:spcAft>
                <a:spcPts val="2400"/>
              </a:spcAft>
            </a:pPr>
            <a:r>
              <a:rPr lang="ru-RU" sz="27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Задания по формированию математической грамотности на уроках математики</a:t>
            </a:r>
            <a:br>
              <a:rPr lang="ru-RU" sz="27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Дидактические игры на уроках математики по формированию читательской грамотности </a:t>
            </a:r>
            <a:r>
              <a:rPr lang="ru-RU" sz="2400" b="1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учащихся</a:t>
            </a:r>
            <a:endParaRPr lang="ru-RU" sz="2400" i="1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1124744"/>
            <a:ext cx="68594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83768" y="2924944"/>
            <a:ext cx="6355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91680" y="1628800"/>
            <a:ext cx="6984776" cy="44973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480"/>
              </a:spcAft>
              <a:buNone/>
            </a:pPr>
            <a:r>
              <a:rPr lang="ru-RU" sz="2400" b="1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«К</a:t>
            </a:r>
            <a:r>
              <a:rPr lang="ru-RU" sz="24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ластер» </a:t>
            </a: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(англ. </a:t>
            </a:r>
            <a:r>
              <a:rPr lang="ru-RU" sz="2400" i="1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Cluster</a:t>
            </a:r>
            <a:r>
              <a:rPr lang="ru-RU" sz="2400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— пучок, гроздь) — объединение нескольких однородных элементов, которое может рассматриваться как самостоятельная единица, обладающая определенными свойствами. В методике, кластер — это карта понятий, которая позволяет ученикам свободно размышлять над какой-либо темой, дает возможность оценить свои знания и представления об изучаемом объекте, помогает развивать память.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дает возможность систематизировать полученную информацию, изложить сложные идеи. На первых этапах </a:t>
            </a:r>
            <a:r>
              <a:rPr lang="ru-RU" sz="2400" dirty="0" err="1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можно составлять в группах, потом в паре и затем индивидуально. Смысл </a:t>
            </a:r>
            <a:r>
              <a:rPr lang="ru-RU" sz="2400" dirty="0" err="1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синквейна</a:t>
            </a:r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можно изобразить рисунком. Учащиеся могут составлять </a:t>
            </a:r>
            <a:r>
              <a:rPr lang="ru-RU" sz="2400" dirty="0" err="1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 уроке или дома.</a:t>
            </a:r>
            <a:r>
              <a:rPr lang="ru-RU" sz="2400" b="1" i="1" dirty="0">
                <a:solidFill>
                  <a:srgbClr val="212121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2400" b="1" i="1" dirty="0">
                <a:solidFill>
                  <a:srgbClr val="212121"/>
                </a:solidFill>
                <a:latin typeface="Times New Roman"/>
                <a:ea typeface="Times New Roman"/>
              </a:rPr>
              <a:t>«</a:t>
            </a:r>
            <a:r>
              <a:rPr lang="ru-RU" sz="2400" b="1" i="1" dirty="0" err="1">
                <a:solidFill>
                  <a:srgbClr val="212121"/>
                </a:solidFill>
                <a:latin typeface="Times New Roman"/>
                <a:ea typeface="Times New Roman"/>
              </a:rPr>
              <a:t>Инсерт</a:t>
            </a:r>
            <a:r>
              <a:rPr lang="ru-RU" sz="2400" b="1" i="1" dirty="0">
                <a:solidFill>
                  <a:srgbClr val="212121"/>
                </a:solidFill>
                <a:latin typeface="Times New Roman"/>
                <a:ea typeface="Times New Roman"/>
              </a:rPr>
              <a:t>»</a:t>
            </a:r>
            <a:r>
              <a:rPr lang="ru-RU" sz="2400" b="1" dirty="0">
                <a:solidFill>
                  <a:srgbClr val="212121"/>
                </a:solidFill>
                <a:latin typeface="Times New Roman"/>
                <a:ea typeface="Times New Roman"/>
              </a:rPr>
              <a:t>. </a:t>
            </a: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</a:rPr>
              <a:t>Учащихся надо познакомить с рядом маркировочных знаков и предложить им по мере чтения ставить их карандашом на полях специально подобранного и распечатанного текста. Помечать следует отдельные абзацы или предложения в тексте.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ts val="1610"/>
              </a:lnSpc>
              <a:spcBef>
                <a:spcPct val="20000"/>
              </a:spcBef>
              <a:spcAft>
                <a:spcPts val="480"/>
              </a:spcAft>
            </a:pP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Продолжая работу </a:t>
            </a:r>
            <a:r>
              <a:rPr lang="ru-RU" sz="2800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с </a:t>
            </a:r>
            <a:r>
              <a:rPr lang="ru-RU" sz="2800" b="1" i="1" u="sng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учащимися 7-8 классов</a:t>
            </a:r>
            <a:r>
              <a:rPr lang="ru-RU" sz="2800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в </a:t>
            </a:r>
            <a:b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состав урока следует включать следующие приемы, например: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6903" y="-17377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979712" y="332657"/>
            <a:ext cx="69083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23728" y="1124744"/>
            <a:ext cx="6336249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56494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ts val="1610"/>
              </a:lnSpc>
              <a:spcAft>
                <a:spcPts val="200"/>
              </a:spcAft>
              <a:buNone/>
            </a:pP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Прием </a:t>
            </a:r>
            <a:r>
              <a:rPr lang="ru-RU" b="1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«План или конспект прочитанного»</a:t>
            </a:r>
          </a:p>
          <a:p>
            <a:pPr marL="0" indent="0" algn="ctr">
              <a:lnSpc>
                <a:spcPts val="1610"/>
              </a:lnSpc>
              <a:spcAft>
                <a:spcPts val="2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ru-RU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Проработав доказательства теоремы, учитель может выдать каждому ученику карточку, на которой доказательство этой теоремы представлено в виде таблицы, состоящей из двух колонок, одна из которых содержит утверждения, другая — их обоснования, а также имеются пропуски в той или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иной колонке.. Учащимся необходимо заполнить пустые места в доказательстве. Учащимся можно предложить работу с этой таблицы с использованием учебника.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200"/>
              </a:spcAft>
            </a:pPr>
            <a:r>
              <a:rPr lang="ru-RU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После изучения на уроке темы, даётся задание составить по материалу учебника контрольные вопросы. Каждый пишет свои вопросы на листочках, которые прикрепляются на </a:t>
            </a:r>
            <a:r>
              <a:rPr lang="ru-RU" b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≪</a:t>
            </a:r>
            <a:r>
              <a:rPr lang="ru-RU" b="1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дерево знаний</a:t>
            </a:r>
            <a:r>
              <a:rPr lang="ru-RU" b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≫ </a:t>
            </a:r>
            <a:r>
              <a:rPr lang="ru-RU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(на доску). В начале следующего урока ещё раз прочитывается текст учебника, после чего с «дерева знаний» снимаются листочки, вопросы зачитываются, учащиеся отвечают на них. Такая работа развивает самостоятельность мышления, речевые умения и снижает утомляемость.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Еще одним приемом является составление </a:t>
            </a:r>
            <a:r>
              <a:rPr lang="ru-RU" b="1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маркировочной таблицы «ЗХУ»</a:t>
            </a:r>
            <a:r>
              <a:rPr lang="ru-RU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которая является вариацией вышеописанного метода </a:t>
            </a:r>
            <a:r>
              <a:rPr lang="ru-RU" b="1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Инсерт</a:t>
            </a:r>
            <a:r>
              <a:rPr lang="ru-RU" b="1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42566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Практико-ориентированные задачи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5-6 класс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295467"/>
            <a:ext cx="7776864" cy="25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Задача «Покупка»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Мама отправила в 10 часов утра Мишу и бабушку Раю   за покупками в магазин. Это был день недели - среда. Мама знала, что в среду в некоторых магазинах действуют скидки. Она дала им с собой 400 руб. и список необходимых покупок: батон, буханку черного хлеба, пакет кефира, пачку пельменей, упаковку сосисок, пряники. Поблизости находились магазины, со следующими ценами на интересующий товар. Как вы думаете, в каком магазине Миша и бабушка Рая сделают выгодную покупку?</a:t>
            </a: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92364"/>
              </p:ext>
            </p:extLst>
          </p:nvPr>
        </p:nvGraphicFramePr>
        <p:xfrm>
          <a:off x="1763688" y="3933056"/>
          <a:ext cx="6624736" cy="2348296"/>
        </p:xfrm>
        <a:graphic>
          <a:graphicData uri="http://schemas.openxmlformats.org/drawingml/2006/table">
            <a:tbl>
              <a:tblPr firstRow="1" firstCol="1" bandRow="1"/>
              <a:tblGrid>
                <a:gridCol w="182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магазинов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«Пятёрочка»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+5% скидка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«Магнит»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+ 10 %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«Победа»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Батон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рублей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Буханка черного хлеба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рублей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Пакет кефира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рубля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рублей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Пачка пельменей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рубля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Упаковка сосисок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275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рублей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Пряники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59 рублей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рублей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26509" y="-309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411760" y="2996952"/>
            <a:ext cx="611621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339752" y="692696"/>
            <a:ext cx="6116216" cy="78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4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Задача «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План».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Прочитайте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внимательно текст и выполните задание. На плане изображено домохозяйство по адресу: с.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Авдеево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3-й  Поперечный пер., д. 13 (сторона каждой клетки на плане равна 2 м). Участок имеет прямоугольную форму. Выезд и въезд осуществляются через единственные ворота. При входе на участок справа от ворот находится баня, а слева — гараж, отмеченный на плане цифрой 7. Площадь, занятая гаражом, равна 32 кв. м. Жилой дом находится в глубине территории. Помимо гаража, жилого дома и бани, на участке имеется сарай (подсобное помещение), расположенный рядом с гаражом, и теплица, построенная на территории огорода (огород отмечен цифрой 2).</a:t>
            </a:r>
            <a:endParaRPr lang="ru-RU" sz="1800" dirty="0">
              <a:ea typeface="Calibri"/>
              <a:cs typeface="Times New Roman"/>
            </a:endParaRPr>
          </a:p>
          <a:p>
            <a:pPr fontAlgn="base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8081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План»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5909"/>
            <a:ext cx="4935855" cy="304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20688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Одна из важнейших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современной школы – формирование функционально грамотных людей.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– способность человека вступать в отношения с внешней средой, быстро адаптироваться и функционировать в ней</a:t>
            </a:r>
            <a:r>
              <a:rPr lang="ru-RU" sz="2400" dirty="0">
                <a:latin typeface="Arial"/>
                <a:ea typeface="Arial"/>
              </a:rPr>
              <a:t>.</a:t>
            </a:r>
            <a:endParaRPr lang="ru-RU" sz="2400" dirty="0">
              <a:effectLst/>
              <a:latin typeface="Arial"/>
              <a:ea typeface="Arial"/>
            </a:endParaRPr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83768" y="1026313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/>
              <a:t>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026314"/>
            <a:ext cx="8229600" cy="50998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 жилым домом имеются яблоневые посадки. Все дорожки внутри участка имеют ширину 1 м и вымощены тротуарной плиткой размером 1 м × 1 м. Между баней и гаражом имеется площадка площадью 64 кв. м, вымощенная такой же плиткой. Хозяйка захотела поменять тротуарную плитку. Тротуарная плитка продаётся в упаковках по 4 штуки. Сколько упаковок плитки понадобилось, чтобы выложить все дорожки и площадку перед гаражом? В таблице представлены фирмы, где можно приобрести понравившуюся тротуарную литку. Выбрать выгодную покупку.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67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 1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10728"/>
              </p:ext>
            </p:extLst>
          </p:nvPr>
        </p:nvGraphicFramePr>
        <p:xfrm>
          <a:off x="1475657" y="4502310"/>
          <a:ext cx="6912767" cy="1703451"/>
        </p:xfrm>
        <a:graphic>
          <a:graphicData uri="http://schemas.openxmlformats.org/drawingml/2006/table">
            <a:tbl>
              <a:tblPr firstRow="1" firstCol="1" bandRow="1"/>
              <a:tblGrid>
                <a:gridCol w="58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фирмы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Стоимость 1 упаковки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доставки от общей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суммы покупки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сумма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руб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Дружба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руб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Миф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руб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ru-RU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     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Хозяйка решила покрасить пол в гараже. </a:t>
            </a:r>
            <a:r>
              <a:rPr lang="ru-RU" sz="2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Для покраски 1м</a:t>
            </a:r>
            <a:r>
              <a:rPr lang="ru-RU" sz="2600" baseline="30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пола требуется 140 г краски. Краска продается в банках по 1,5 кг. Сколько банок краски нужно купить для покраски поля в гараже?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</a:t>
            </a:r>
            <a:endParaRPr lang="ru-RU" sz="2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Вопрос</a:t>
            </a: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3)</a:t>
            </a: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    </a:t>
            </a:r>
            <a:r>
              <a:rPr lang="ru-RU" sz="2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 сарае хозяйка держит курей, они свободно гуляют по территории участка,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на котором построен дом.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Она решила огородить огород, чтобы куры не портили посевы.</a:t>
            </a:r>
            <a:r>
              <a:rPr lang="ru-RU" sz="2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Нужно купить сетку-</a:t>
            </a:r>
            <a:r>
              <a:rPr lang="ru-RU" sz="2600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рябица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1м сетки стоит 45 рублей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sz="26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Во сколько обойдется покупка сетки.</a:t>
            </a:r>
            <a:r>
              <a:rPr lang="ru-RU" sz="2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     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</a:pPr>
            <a:br>
              <a:rPr lang="ru-RU" b="1" cap="all" dirty="0"/>
            </a:br>
            <a:r>
              <a:rPr lang="ru-RU" sz="24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Вопрос 2 </a:t>
            </a:r>
            <a:br>
              <a:rPr lang="ru-RU" sz="19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13074" y="-99392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487763"/>
            <a:ext cx="8229600" cy="598328"/>
          </a:xfrm>
        </p:spPr>
        <p:txBody>
          <a:bodyPr>
            <a:normAutofit fontScale="90000"/>
          </a:bodyPr>
          <a:lstStyle/>
          <a:p>
            <a:r>
              <a:rPr lang="ru-RU" sz="27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br>
              <a:rPr lang="ru-RU" sz="36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з7-8класс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75" y="1419372"/>
            <a:ext cx="6192688" cy="460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10096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427038"/>
            <a:ext cx="7003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761" y="731837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Перед Вами данные о сборе школьников первого класса в школу. Изучите информацию и ответьте на вопросы:</a:t>
            </a:r>
            <a:endParaRPr lang="ru-RU" sz="2400" dirty="0">
              <a:ea typeface="Calibri"/>
              <a:cs typeface="Times New Roman"/>
            </a:endParaRP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А) Рассчитайте, какой процент от семейного дохода нужно потратить на первоклассника в семье, если ее суммарный доход 52000 руб.?</a:t>
            </a:r>
            <a:endParaRPr lang="ru-RU" sz="2400" dirty="0">
              <a:ea typeface="Calibri"/>
              <a:cs typeface="Times New Roman"/>
            </a:endParaRP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Б) Рассчитайте, на кого семья потратит больше: на девочку или мальчика? И на сколько процентов?</a:t>
            </a:r>
            <a:endParaRPr lang="ru-RU" sz="2400" dirty="0">
              <a:ea typeface="Calibri"/>
              <a:cs typeface="Times New Roman"/>
            </a:endParaRP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В) Сколько процентов от общих затрат на мальчика, стоит костюм школьника?</a:t>
            </a:r>
            <a:endParaRPr lang="ru-RU" sz="2400" dirty="0">
              <a:ea typeface="Calibri"/>
              <a:cs typeface="Times New Roman"/>
            </a:endParaRP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Г) Какие вопросы Вы сможете задать своим одноклассникам по данным рисунка? Составьте задачи на проценты.</a:t>
            </a:r>
            <a:endParaRPr lang="ru-RU" sz="2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2975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608512" cy="21602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457200"/>
            <a:ext cx="388843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5425" algn="ctr">
              <a:lnSpc>
                <a:spcPts val="161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Задания для 9 класса.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280241"/>
            <a:ext cx="6408712" cy="2541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10"/>
              </a:lnSpc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Алексей Юрьевич решил построить на дачном участке теплицу длиной </a:t>
            </a:r>
            <a:r>
              <a:rPr lang="ru-RU" sz="2000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NP </a:t>
            </a: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 5,5 м. </a:t>
            </a:r>
          </a:p>
          <a:p>
            <a:pPr>
              <a:lnSpc>
                <a:spcPts val="1610"/>
              </a:lnSpc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этого он сделал прямоугольный фундамент. Для каркаса теплицы Алексей Юрьевич заказывает металлические дуги в форме полуокружностей длиной 5,8 м каждая и плёнку для обтяжки. </a:t>
            </a:r>
          </a:p>
          <a:p>
            <a:pPr>
              <a:lnSpc>
                <a:spcPts val="1610"/>
              </a:lnSpc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передней стенке планируется вход, показанный на рисунке прямоугольником </a:t>
            </a:r>
            <a:r>
              <a:rPr lang="ru-RU" sz="2000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ACDB</a:t>
            </a: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Точки </a:t>
            </a:r>
            <a:r>
              <a:rPr lang="ru-RU" sz="2000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 </a:t>
            </a: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 </a:t>
            </a:r>
            <a:r>
              <a:rPr lang="ru-RU" sz="2000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 середины отрезков </a:t>
            </a:r>
            <a:r>
              <a:rPr lang="ru-RU" sz="2000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MO </a:t>
            </a: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 </a:t>
            </a:r>
            <a:r>
              <a:rPr lang="ru-RU" sz="2000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ON </a:t>
            </a: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соответственно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38033"/>
      </p:ext>
    </p:extLst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57200"/>
            <a:ext cx="3888432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5425" algn="ctr">
              <a:lnSpc>
                <a:spcPts val="161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вопрос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3217" y="827116"/>
            <a:ext cx="6408712" cy="577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Какое наименьшее количество дуг нужно заказать, чтобы расстояние между соседними дугами было не более 60 см?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Найдите примерную ширину </a:t>
            </a:r>
            <a:r>
              <a:rPr lang="ru-RU" sz="2000" i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MN </a:t>
            </a: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теплицы в метрах. Число π возьмите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равным 3,14. Результат округлите до десятых.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Найдите примерную площадь участка внутри теплицы в квадратных метрах.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Сколько квадратных метров плёнки нужно купить для теплицы с учётом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передней и задней стенок, включая дверь? Для крепежа плёнку нужно покупать с запасом 10 %. Число π возьмите равным 3,14. Ответ округлите до целых.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5) Найдите примерную высоту входа в теплицу в метрах. Число π возьмите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равным 3,14. Ответ округлите до десятых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65190"/>
      </p:ext>
    </p:extLst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w\Desktop\НЕ УДАЛЯТЬ !\ФОТОГРАФИИ\фон презентаций\06.jpg">
            <a:extLst>
              <a:ext uri="{FF2B5EF4-FFF2-40B4-BE49-F238E27FC236}">
                <a16:creationId xmlns:a16="http://schemas.microsoft.com/office/drawing/2014/main" id="{2DAA9229-7742-425A-BA59-7A86A9420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74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9" name="TextShape 1"/>
          <p:cNvSpPr txBox="1"/>
          <p:nvPr/>
        </p:nvSpPr>
        <p:spPr>
          <a:xfrm>
            <a:off x="628560" y="1524091"/>
            <a:ext cx="7886430" cy="207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640710" y="949321"/>
            <a:ext cx="7986600" cy="2653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sng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ЗАДАЧА</a:t>
            </a:r>
            <a:r>
              <a:rPr kumimoji="0" lang="ru-RU" sz="21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.Бригада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меняет рельсы </a:t>
            </a:r>
            <a:r>
              <a:rPr kumimoji="0" lang="ru-RU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на участке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между станциями Надежда и Верхняя протяжённостью </a:t>
            </a:r>
            <a:r>
              <a:rPr kumimoji="0" lang="ru-RU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12,4 км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. Работы начались в понедельник. Каждый </a:t>
            </a:r>
            <a:r>
              <a:rPr kumimoji="0" lang="ru-RU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рабочий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день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бригада меняла </a:t>
            </a:r>
            <a:r>
              <a:rPr kumimoji="0" lang="ru-RU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по 400 метров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рельсов. По </a:t>
            </a:r>
            <a:r>
              <a:rPr kumimoji="0" lang="ru-RU" sz="2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субботам и воскресеньям замена рельсов не осуществлялась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, но </a:t>
            </a:r>
            <a:r>
              <a:rPr kumimoji="0" lang="ru-RU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проезд был закрыт до конца всего ремонта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. </a:t>
            </a:r>
            <a:r>
              <a:rPr kumimoji="0" lang="ru-RU" sz="2100" b="1" i="0" u="none" strike="noStrike" kern="1200" cap="none" spc="-1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times new roman"/>
              </a:rPr>
              <a:t>Сколько дней был закрыт проезд между указанными станциями?</a:t>
            </a:r>
            <a:b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01" name="Picture 2"/>
          <p:cNvPicPr/>
          <p:nvPr/>
        </p:nvPicPr>
        <p:blipFill>
          <a:blip r:embed="rId4"/>
          <a:stretch/>
        </p:blipFill>
        <p:spPr>
          <a:xfrm>
            <a:off x="448200" y="3449488"/>
            <a:ext cx="5014980" cy="2571800"/>
          </a:xfrm>
          <a:prstGeom prst="rect">
            <a:avLst/>
          </a:prstGeom>
          <a:ln>
            <a:noFill/>
          </a:ln>
        </p:spPr>
      </p:pic>
      <p:graphicFrame>
        <p:nvGraphicFramePr>
          <p:cNvPr id="302" name="Object 3"/>
          <p:cNvGraphicFramePr/>
          <p:nvPr/>
        </p:nvGraphicFramePr>
        <p:xfrm>
          <a:off x="5655690" y="2877036"/>
          <a:ext cx="2697030" cy="55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302" name="Object 3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5655690" y="2877036"/>
                        <a:ext cx="2697030" cy="55647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" name="CustomShape 4"/>
          <p:cNvSpPr/>
          <p:nvPr/>
        </p:nvSpPr>
        <p:spPr>
          <a:xfrm>
            <a:off x="5870880" y="3378286"/>
            <a:ext cx="264411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работы велись только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с понедельника по пятницам,  потребуется  по 5 рабочих дней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05" name="CustomShape 5"/>
          <p:cNvSpPr/>
          <p:nvPr/>
        </p:nvSpPr>
        <p:spPr>
          <a:xfrm>
            <a:off x="5792310" y="4590270"/>
            <a:ext cx="2791341" cy="622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31 : 5=6,2   т. е 6 недель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по 2 выходных   2·6=12 дн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06" name="CustomShape 6"/>
          <p:cNvSpPr/>
          <p:nvPr/>
        </p:nvSpPr>
        <p:spPr>
          <a:xfrm>
            <a:off x="6129271" y="5340330"/>
            <a:ext cx="1413976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Ответ   43  </a:t>
            </a:r>
            <a:endParaRPr kumimoji="0" lang="ru-RU" sz="2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07" name="CustomShape 7"/>
          <p:cNvSpPr/>
          <p:nvPr/>
        </p:nvSpPr>
        <p:spPr>
          <a:xfrm>
            <a:off x="2831221" y="3173580"/>
            <a:ext cx="787843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Надежда</a:t>
            </a:r>
            <a:endParaRPr kumimoji="0" lang="ru-RU" sz="135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08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688632"/>
          </a:xfrm>
        </p:spPr>
        <p:txBody>
          <a:bodyPr>
            <a:noAutofit/>
          </a:bodyPr>
          <a:lstStyle/>
          <a:p>
            <a:pPr marR="225425" algn="just">
              <a:lnSpc>
                <a:spcPts val="1610"/>
              </a:lnSpc>
              <a:spcAft>
                <a:spcPts val="1000"/>
              </a:spcAft>
            </a:pPr>
            <a:r>
              <a:rPr lang="ru-RU" sz="2000" b="1" i="1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Задача</a:t>
            </a:r>
            <a:r>
              <a:rPr lang="ru-RU" sz="2000" i="1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Прочитайте</a:t>
            </a:r>
            <a:r>
              <a:rPr lang="ru-RU" sz="2000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 текст</a:t>
            </a: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. К трем часам 25 августа прогрелся +27°С, а затем температура начала быстро снижаться и за три часа спустилась на 9 часов. Повеяло вечерней прохладой. Температура опускалась все медленнее, и к девяти часам вечера воздух остыл до 15°. К полуночи неожиданно потеплело на 3 градуса, но ветер снова сменил курс, и к 3 часам ночи температура  воздуха опустилась до 12°, а к восходу (в 6 часов утра) похолодало еще на 3°С. Когда рассвело, воздух снова начал прогреваться, но такой жары, как накануне, 26 августа уже не случилось: в полдень было пасмурно, и термометры показывали всего 15°С, а в 15:00 температура оказалась на 6° ниже, чем в это же время накануне. По описанию постройте схематично график температуры в течение суток с 15:00 25 августа до 15:00 26 августа. Ответ дайте в градусах.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85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br>
              <a:rPr lang="ru-RU" b="1" dirty="0"/>
            </a:br>
            <a:r>
              <a:rPr lang="ru-RU" b="1" dirty="0"/>
              <a:t> </a:t>
            </a:r>
            <a:endParaRPr lang="ru-RU" sz="2700" b="1" dirty="0"/>
          </a:p>
        </p:txBody>
      </p:sp>
      <p:pic>
        <p:nvPicPr>
          <p:cNvPr id="7" name="Рисунок 6" descr="7 класс. Демоверсия ВПР 2020 по математике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7318"/>
            <a:ext cx="504056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056902"/>
      </p:ext>
    </p:extLst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23728" y="764704"/>
            <a:ext cx="6563072" cy="5472608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Обучение с использованием практико-ориентированных заданий приводит к более прочному усвоению информации, так как возникают ассоциации с конкретными действиями и событиями. Особенность этих заданий (необычная формулировка, связь с жизнью,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межпредметные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связи) вызывают повышенный интерес учащихся, способствуют развитию любознательности, творческой активности. Они получают возможность развивать логическое и ассоциативное мышление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br>
              <a:rPr lang="ru-RU" b="1" dirty="0"/>
            </a:b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3686744463"/>
      </p:ext>
    </p:extLst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6886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Железный человек .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Из телепередачи Олег узнал о важности железа в организме человека. Вот что он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узнал:железо-элемент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периодической системы химических элементов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Д.И.Менделеева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Обозначается символом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Fe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Железо входит в состав гемоглобина — белка, из которого состоят красные кровяные тельца (эритроциты). Именно железо отвечает за захват кислорода, после чего эритроциты переносят его ко всем органам и системам организма. Эти же кровяные тельца (и снова при помощи железа!) подбирают отработанный углекислый газ и транспортируют его в легкие для утилизации. Без железа дыхательные процессы на клеточном уровне были бы просто невозможны.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Железо в организме человека является составной частью многих ферментов и белков, которые необходимы для обменных процессов — разрушения и утилизации токсинов, холестеринового обмена, превращения калорий в энергию. Оно также помогает иммунной системе организма справляться с агрессорами. Нет ничего удивительного в том, что недостаток железа отражается на внешности, здоровье и самочувствии.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br>
              <a:rPr lang="ru-RU" b="1" dirty="0"/>
            </a:br>
            <a:r>
              <a:rPr lang="ru-RU" sz="27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Ситуационная задача на тему «Десятичные дроби».</a:t>
            </a:r>
            <a:br>
              <a:rPr lang="ru-RU" sz="1900" dirty="0">
                <a:solidFill>
                  <a:prstClr val="black"/>
                </a:solidFill>
                <a:ea typeface="Calibri"/>
                <a:cs typeface="Times New Roman"/>
              </a:rPr>
            </a:br>
            <a:br>
              <a:rPr lang="ru-RU" sz="2700" b="1" dirty="0"/>
            </a:br>
            <a:r>
              <a:rPr lang="ru-RU" sz="27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632600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20688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036186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Понятие «функциональная </a:t>
            </a:r>
          </a:p>
          <a:p>
            <a:pPr lvl="0" indent="449580" algn="just"/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грамотность» предполагает владение умениями:</a:t>
            </a:r>
          </a:p>
          <a:p>
            <a:pPr lvl="0" algn="just"/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выявлять проблемы, возникающие в окружающем мире, решаемые посредством математических знаний,</a:t>
            </a:r>
          </a:p>
          <a:p>
            <a:pPr lvl="0" algn="just"/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решать их, используя математические знания и методы,</a:t>
            </a:r>
          </a:p>
          <a:p>
            <a:pPr lvl="0" algn="just"/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обосновывать принятые решения путем математических суждений, анализировать использованные методы решения,</a:t>
            </a:r>
          </a:p>
          <a:p>
            <a:pPr lvl="0" algn="just"/>
            <a:r>
              <a:rPr lang="ru-RU" sz="24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интерпретировать полученные результаты с учетом поставленной задачи.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97073"/>
      </p:ext>
    </p:extLst>
  </p:cSld>
  <p:clrMapOvr>
    <a:masterClrMapping/>
  </p:clrMapOvr>
  <p:transition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217742" cy="685800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3"/>
            <a:ext cx="5256584" cy="264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3501008"/>
            <a:ext cx="7560840" cy="271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Задание 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: используя таблицу, определите, является ли нормой содержание железа( 7,35 мкм/л) в крови у учителя математики Анны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Петровны.Особенностью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железа является то, что он плохо усваивается организмом – для поступления суточной нормы железа (10 мг) с пищей необходимо употребить около 20 мг этого минерала. Его дефицит вызывает ломкость ногтей, выпадение волос, бледность, анемию (повышенная утомляемость, слабость, вялость, головокружения).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4579348"/>
      </p:ext>
    </p:extLst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146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750"/>
              </a:spcAft>
            </a:pPr>
            <a:r>
              <a:rPr lang="ru-RU" sz="2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Задание 2: </a:t>
            </a: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пятницу в школьной столовой в меню было предложено на выбор:</a:t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>                                        </a:t>
            </a: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Мясо кролика(150гр.)+гречка(200гр.)+банан(100гр.)</a:t>
            </a:r>
            <a:br>
              <a:rPr lang="ru-RU" sz="2200" dirty="0">
                <a:solidFill>
                  <a:srgbClr val="333333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333333"/>
                </a:solidFill>
                <a:ea typeface="Calibri"/>
                <a:cs typeface="Times New Roman"/>
              </a:rPr>
              <a:t>            </a:t>
            </a: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Морская капуста(100гр.)+печень телячья(150гр.)+яблоко(100гр.)</a:t>
            </a:r>
            <a:br>
              <a:rPr lang="ru-RU" sz="2200" dirty="0">
                <a:solidFill>
                  <a:srgbClr val="333333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333333"/>
                </a:solidFill>
                <a:ea typeface="Calibri"/>
                <a:cs typeface="Times New Roman"/>
              </a:rPr>
              <a:t>                           </a:t>
            </a: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Мясо индюшачье(150гр.)+картофель(150гр.)+какао(150гр.)</a:t>
            </a:r>
            <a:br>
              <a:rPr lang="ru-RU" sz="2200" dirty="0">
                <a:solidFill>
                  <a:srgbClr val="333333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 помощью таблицы определите, какой вариант блюд более богат железом.</a:t>
            </a:r>
            <a:endParaRPr lang="ru-RU" sz="2200" dirty="0">
              <a:ea typeface="Calibri"/>
              <a:cs typeface="Times New Roman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7299176" cy="3402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579348"/>
      </p:ext>
    </p:extLst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35117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59365" y="620688"/>
            <a:ext cx="6228680" cy="54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Задание 3: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составьте свое меню на обед с необходимым содержанием суточной нормы железа с помощью указанной таблицы.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Задание 4: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в составе эритроцитов находится белок гемоглобин, каждая молекула которого обладает четырьмя атомами железа. Они связывают кислород, который проходит кровеносные сосуды легких, и доставляют его в ткани, забирают углекислый газ и несут назад к легким. Эритроциты вместе с железом живут около 4 месяцев, постоянно обновляясь.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Всего у человека около 26 триллионов эритроцитов округлой формы. Радиус каждого составляет примерно 4-5 мкм(1мкм=0,000001м). Какой длины (в м.)получится цепочка, если разложить все эритроциты в 1 ряд? В 4 ряда?</a:t>
            </a:r>
            <a:endParaRPr lang="ru-RU" sz="3600" dirty="0"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480"/>
              </a:spcAft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93329"/>
      </p:ext>
    </p:extLst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В гемоглобине на 4г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организме человека приходится 2,5 г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железа.С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помощью таблицы определите границы нормы содержания железа в крови у мужчины 40 лет.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/>
              <a:t>                           </a:t>
            </a:r>
            <a:r>
              <a:rPr lang="ru-RU" sz="27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Задание 5:</a:t>
            </a:r>
            <a:r>
              <a:rPr lang="ru-RU" sz="27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700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5985354" cy="3610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69307"/>
      </p:ext>
    </p:extLst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95736" y="1124744"/>
            <a:ext cx="6616245" cy="55446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Использование ситуационных задач в образовательном процессе позволяет решить ряд актуальных для современной школы проблем: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развить мотивацию обучающихся к познанию окружающего мира, освоению социокультурной среды;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актуализировать и интегрировать предметные знания и умения с целью решения личностно-значимых проблем на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деятельностной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основе;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сформировать универсальные учебные действия;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27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Ситуационные задачи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569307"/>
      </p:ext>
    </p:extLst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1772816"/>
            <a:ext cx="7408333" cy="9695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b="1" dirty="0" err="1">
                <a:solidFill>
                  <a:schemeClr val="tx1"/>
                </a:solidFill>
              </a:rPr>
              <a:t>Межпредметные</a:t>
            </a:r>
            <a:r>
              <a:rPr lang="ru-RU" sz="3600" b="1" dirty="0">
                <a:solidFill>
                  <a:schemeClr val="tx1"/>
                </a:solidFill>
              </a:rPr>
              <a:t> задачи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0037"/>
      </p:ext>
    </p:extLst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w\Desktop\НЕ УДАЛЯТЬ !\ФОТОГРАФИИ\фон презентаций\06.jpg">
            <a:extLst>
              <a:ext uri="{FF2B5EF4-FFF2-40B4-BE49-F238E27FC236}">
                <a16:creationId xmlns:a16="http://schemas.microsoft.com/office/drawing/2014/main" id="{F3107E80-5EB1-4BB3-A122-7DEBBDA77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74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1">
            <a:extLst>
              <a:ext uri="{FF2B5EF4-FFF2-40B4-BE49-F238E27FC236}">
                <a16:creationId xmlns:a16="http://schemas.microsoft.com/office/drawing/2014/main" id="{7C27A3F0-760C-4288-9984-C340199E3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244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Историко-математические задачи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147" name="Прямоугольник 3">
            <a:extLst>
              <a:ext uri="{FF2B5EF4-FFF2-40B4-BE49-F238E27FC236}">
                <a16:creationId xmlns:a16="http://schemas.microsoft.com/office/drawing/2014/main" id="{A8B9EA61-62BC-4A4C-B85A-53E05D4C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928688"/>
            <a:ext cx="6572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Чтобы спуститься с Везувия, спартаковцы сплели лестницу, 875 метров которой были сделаны из пеньков верёвок. Часть лестницы, выполненной из ивовых прутьев, составила 20% от длины верёвочной части, а остальные 321 метр были сделаны из виноградных лоз. Какова высота Везувия? (ответ: 1371 метр)</a:t>
            </a:r>
          </a:p>
        </p:txBody>
      </p:sp>
      <p:sp>
        <p:nvSpPr>
          <p:cNvPr id="6148" name="Прямоугольник 4">
            <a:extLst>
              <a:ext uri="{FF2B5EF4-FFF2-40B4-BE49-F238E27FC236}">
                <a16:creationId xmlns:a16="http://schemas.microsoft.com/office/drawing/2014/main" id="{BBD44B82-414D-4CF9-8214-15CC88EA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857500"/>
            <a:ext cx="6500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Войско Спартака разделилось на три части: отряд Спартака состоял из 40000 бойцов, отряд Крикса составлял 80% от численности отряда Спартака, а армия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Эномая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была на 5000 бойцов больше отряда Крикса. Какова была общая численность войска Спартака? (ответ: 109000 бойцов)</a:t>
            </a:r>
          </a:p>
        </p:txBody>
      </p:sp>
      <p:pic>
        <p:nvPicPr>
          <p:cNvPr id="6149" name="Picture 3" descr="&amp;Vcy;&amp;scy;&amp;lcy;&amp;iecy;&amp;dcy; &amp;zcy;&amp;acy; &amp;gcy;&amp;iecy;&amp;rcy;&amp;ocy;&amp;yacy;&amp;mcy;&amp;icy; &amp;kcy;&amp;ncy;&amp;icy;&amp;gcy; (fb2) &amp;scy;oollib.com">
            <a:extLst>
              <a:ext uri="{FF2B5EF4-FFF2-40B4-BE49-F238E27FC236}">
                <a16:creationId xmlns:a16="http://schemas.microsoft.com/office/drawing/2014/main" id="{24E1CF51-E229-42CB-AA89-BA195609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286250"/>
            <a:ext cx="49291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w\Desktop\НЕ УДАЛЯТЬ !\ФОТОГРАФИИ\фон презентаций\06.jpg">
            <a:extLst>
              <a:ext uri="{FF2B5EF4-FFF2-40B4-BE49-F238E27FC236}">
                <a16:creationId xmlns:a16="http://schemas.microsoft.com/office/drawing/2014/main" id="{46F18150-F30D-45E5-B1ED-F8018F6C3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64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1">
            <a:extLst>
              <a:ext uri="{FF2B5EF4-FFF2-40B4-BE49-F238E27FC236}">
                <a16:creationId xmlns:a16="http://schemas.microsoft.com/office/drawing/2014/main" id="{7C6C2690-0FD2-4D6F-B8E7-21E2DD67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28625"/>
            <a:ext cx="842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Литературно- математические задачи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474E056-D03B-4145-9151-8658F37EA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60" y="1279525"/>
            <a:ext cx="8143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литературном произведении описываются события, происходившие на Половецкой земле в году А, а в году В для Екатерины II была сделана рукописная копия произведения, в году С произведение было впервые издано. В году Д рукопись погибла в московском пожаре. О каком произведении идёт речь?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А=(108*18-53856:66)*(16912:56-301)+(30+3*9);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В=(((546026:26 + 407*27):70 + 116):573)*(2000-204);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С=(404*(152-(3776:59 + 4148):81) + 1000):23;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 9 8/11+0,26Д=3/50Д-3/11+1,2Д+(99-1000)*2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(Ответ: это произведение -"Слово о полку Игореве")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20" name="Picture 2" descr="16 &amp;Mcy;&amp;acy;&amp;rcy;&amp;tcy;&amp;acy; 2012">
            <a:extLst>
              <a:ext uri="{FF2B5EF4-FFF2-40B4-BE49-F238E27FC236}">
                <a16:creationId xmlns:a16="http://schemas.microsoft.com/office/drawing/2014/main" id="{5F360165-C956-4C01-8348-9A81BD3E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572000"/>
            <a:ext cx="3429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>
            <a:extLst>
              <a:ext uri="{FF2B5EF4-FFF2-40B4-BE49-F238E27FC236}">
                <a16:creationId xmlns:a16="http://schemas.microsoft.com/office/drawing/2014/main" id="{CD894A5A-DB6D-4B04-ABC1-4B711E00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w\Desktop\НЕ УДАЛЯТЬ !\ФОТОГРАФИИ\фон презентаций\06.jpg">
            <a:extLst>
              <a:ext uri="{FF2B5EF4-FFF2-40B4-BE49-F238E27FC236}">
                <a16:creationId xmlns:a16="http://schemas.microsoft.com/office/drawing/2014/main" id="{97CE907A-37DB-4D49-8262-80AD23FA8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74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19E68695-9C5C-4840-9CD0-110AF925C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714375"/>
            <a:ext cx="792956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по экологии.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кг отходов в столовой оборачиваются 1 кг свинины. За день собирается примерно 5 вёдер отходов весом по 12 кг. Сколько кг мяса "нарабатывает" столовая за учебный год?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Одна тонкая тетрадь весит 45 г. За год ученику 7-9 классов надо примерно 100 тетрадей. 60 кг макулатуры сохраняют одно столетнее дерево. Сколько столетних деревьев сохранила бы ваша школа, если бы все исписанные тетради сдавали в макулатуру?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43" name="Picture 1" descr="&amp;Vcy;&amp;ncy;&amp;iecy;&amp;shcy;&amp;kcy;&amp;ocy;&amp;lcy;&amp;softcy;&amp;ncy;&amp;ycy;&amp;iecy; &amp;tcy;&amp;iecy;&amp;tcy;&amp;rcy;&amp;acy;&amp;dcy;&amp;icy; Pro Handmade">
            <a:extLst>
              <a:ext uri="{FF2B5EF4-FFF2-40B4-BE49-F238E27FC236}">
                <a16:creationId xmlns:a16="http://schemas.microsoft.com/office/drawing/2014/main" id="{36D3D6D4-E40F-4BDE-A08E-042D40CB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533223" cy="183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>
            <a:extLst>
              <a:ext uri="{FF2B5EF4-FFF2-40B4-BE49-F238E27FC236}">
                <a16:creationId xmlns:a16="http://schemas.microsoft.com/office/drawing/2014/main" id="{85E3FC09-254E-4DF3-827A-CA2E3DD56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w\Desktop\НЕ УДАЛЯТЬ !\ФОТОГРАФИИ\фон презентаций\06.jpg">
            <a:extLst>
              <a:ext uri="{FF2B5EF4-FFF2-40B4-BE49-F238E27FC236}">
                <a16:creationId xmlns:a16="http://schemas.microsoft.com/office/drawing/2014/main" id="{3D62758E-D15F-4895-AE4E-4F650FBC3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84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1">
            <a:extLst>
              <a:ext uri="{FF2B5EF4-FFF2-40B4-BE49-F238E27FC236}">
                <a16:creationId xmlns:a16="http://schemas.microsoft.com/office/drawing/2014/main" id="{B76C4F67-41E8-44FC-AAAE-524A9DAA3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928688"/>
            <a:ext cx="74295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по биологии.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Определите, сколько литров крови содержится в организме человека, вес которого составляет 47 кг, если известно, что на долю крови приходится 7% от веса тела, а удельный вес крови равен 1,06 г/см3.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Зная, что кровь занимает 7% веса тела, определим, сколько крови содержится в организме. Если вес человека 47 кг, то на долю 1% приходится: 0,47кг, следовательно, 7% будет составлять 3,19 кг. Полученную цифру переведём в объёмные единицы. Для этого можно использовать формулу, известную из курсов физики и химии: m=v*d, m-масса, v-объём, d-удельный вес. Исходя из этой формулы, получаем v = m/d.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v=3190:1,06=3009(см3)=3л9мм.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Ответ: в организме человека весом 47 кг содержится 3л 9 мм крови.</a:t>
            </a: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2517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961928" y="1532252"/>
            <a:ext cx="6156672" cy="345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2075" lvl="8">
              <a:spcBef>
                <a:spcPct val="20000"/>
              </a:spcBef>
            </a:pP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</a:rPr>
              <a:t>Функциональная грамотность, при оценивании качеств учащихся, делится на - читательскую (работа с текстами), математическую (решение задач и кейсов)  и естественнонаучную</a:t>
            </a:r>
            <a:r>
              <a:rPr lang="ru-RU" sz="2800" i="1" dirty="0">
                <a:solidFill>
                  <a:srgbClr val="212121"/>
                </a:solidFill>
                <a:latin typeface="Times New Roman"/>
                <a:ea typeface="Times New Roman"/>
              </a:rPr>
              <a:t>.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3648" y="322996"/>
            <a:ext cx="6483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Основные составляющие по обучению функциональной грамотности: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939007"/>
      </p:ext>
    </p:extLst>
  </p:cSld>
  <p:clrMapOvr>
    <a:masterClrMapping/>
  </p:clrMapOvr>
  <p:transition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19672" y="2852937"/>
            <a:ext cx="7067128" cy="237626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 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3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«ОВЛАДЕНИЕ = УСВОЕНИЕ + 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ЗНАНИЙ НА </a:t>
            </a: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ПРАКТИКЕ»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279432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все запомним одну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математическую формулу, которая позволит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у учащихся в процессе изучения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математики и других дисциплин качества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мышления, необходимые для полноценного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функционирования человека в современном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161726"/>
      </p:ext>
    </p:extLst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820988" y="784225"/>
            <a:ext cx="6323012" cy="5289550"/>
          </a:xfrm>
        </p:spPr>
        <p:txBody>
          <a:bodyPr>
            <a:normAutofit/>
          </a:bodyPr>
          <a:lstStyle/>
          <a:p>
            <a:pPr algn="just">
              <a:lnSpc>
                <a:spcPts val="1610"/>
              </a:lnSpc>
              <a:spcAft>
                <a:spcPts val="200"/>
              </a:spcAft>
            </a:pPr>
            <a:r>
              <a:rPr lang="ru-RU" sz="24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Задача. «Схемы и диаграммы»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ts val="1610"/>
              </a:lnSpc>
              <a:spcAft>
                <a:spcPts val="20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Дорожный знак, изображённый на рисунке, называется «Ограничение высоты». Его устанавливают перед мостами, тоннелями и прочими сооружениями, чтобы запретить проезд транспортного средства, габариты которого (с грузом или без груза) превышает установленную высоту.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7985"/>
            <a:ext cx="1116123" cy="1002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2051720" y="4148428"/>
            <a:ext cx="6552728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4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Какому из данных транспортных средств этот знак запрещает проезд?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4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 ответе укажите номер правильного варианта.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4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1) молоковозу высотой 3770 мм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4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2) пожарному автомобилю высотой 3400 мм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4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3)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автотопливо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заправщику высотой 2900 мм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4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4) автоцистерне высотой 3350 мм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2015898"/>
      </p:ext>
    </p:extLst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6234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980729"/>
            <a:ext cx="5256584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Задача «Геометрия»</a:t>
            </a:r>
          </a:p>
          <a:p>
            <a:pPr marL="0" marR="0" lvl="0" indent="0" algn="just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Склоны горы образуют с горизонтом угол, косинус которого равен 0,8. Расстояние по карте между точками 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A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и 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равно 10 км. Определите длину пути между этими точками через вершину.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7634"/>
            <a:ext cx="2645524" cy="287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831430"/>
      </p:ext>
    </p:extLst>
  </p:cSld>
  <p:clrMapOvr>
    <a:masterClrMapping/>
  </p:clrMapOvr>
  <p:transition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764705"/>
            <a:ext cx="5472608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5425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Задача «Работа с диаграммами»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225425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На диаграмме показано содержание питательных веществ в овсяном печенье. Определите по диаграмме, сколько примерно жиров  содержатся в 100 г овсяного печенья.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7 класс. Демоверсия ВПР 2020 по математик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6" y="2394391"/>
            <a:ext cx="5976664" cy="300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961054"/>
      </p:ext>
    </p:extLst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764705"/>
            <a:ext cx="5472608" cy="127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5425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Задания с графиками функции.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225425" lvl="0" indent="0" algn="just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На рисунке изображен график линейной функции. Напишите формулу, которая задает эту линейную функции.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Рисунок 11" descr="7 класс. Демоверсия ВПР 2020 по математик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1408"/>
            <a:ext cx="4680520" cy="328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365688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243300" y="0"/>
            <a:ext cx="10979696" cy="704664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63888" y="835551"/>
            <a:ext cx="5400600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</a:rPr>
              <a:t>Под «</a:t>
            </a:r>
            <a:r>
              <a:rPr lang="ru-RU" sz="2800" b="1" i="1" dirty="0">
                <a:solidFill>
                  <a:srgbClr val="212121"/>
                </a:solidFill>
                <a:latin typeface="Times New Roman"/>
                <a:ea typeface="Times New Roman"/>
              </a:rPr>
              <a:t>читательской грамотностью» </a:t>
            </a:r>
            <a:r>
              <a:rPr lang="ru-RU" sz="2800" dirty="0">
                <a:solidFill>
                  <a:srgbClr val="212121"/>
                </a:solidFill>
                <a:latin typeface="Times New Roman"/>
                <a:ea typeface="Times New Roman"/>
              </a:rPr>
              <a:t>понимается способность учащихся к осмыслению письменных текстов и рефлексии на них, использования их содержания для достижения собственных целей, развития знаний и возможностей для активного участия в жизни общества</a:t>
            </a: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14748"/>
            <a:ext cx="925252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47664" y="120843"/>
            <a:ext cx="7200800" cy="61940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480"/>
              </a:spcAft>
            </a:pPr>
            <a:r>
              <a:rPr lang="ru-RU" sz="2400" i="1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> </a:t>
            </a:r>
            <a:r>
              <a:rPr lang="ru-RU" sz="2000" b="1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5-м и 6-м классах важно научить детей </a:t>
            </a:r>
          </a:p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гибкому чтению на уроках математики. </a:t>
            </a:r>
          </a:p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Задания к упражнениям по степени сложности могут быть разными: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определять главное и второстепенное в тексте задачи;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сопоставлять данные по тексту, соотнести их характеристики;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уметь формулировать вопросы по данным задачи (текста);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составлять задачи по схеме (рисунку), используя частичные данные;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вычленять новую информацию из текста и сформировать ее главную мысль по отношению к тексту;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механизм формирования научной речи, умение грамотно выражать свои мысли;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24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формировать навыки работы с готовой информацией, работать по алгоритму (схеме) из одного источника информации.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37174" y="18864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307826"/>
            <a:ext cx="8064896" cy="61504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480"/>
              </a:spcAft>
            </a:pPr>
            <a:r>
              <a:rPr lang="ru-RU" sz="2400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> </a:t>
            </a:r>
            <a:r>
              <a:rPr lang="ru-RU" sz="20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 7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м классе работа по овладению функциональной грамотностью продолжается.</a:t>
            </a: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 Задания к упражнениям усложняются: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развивать умение графической культуры, работы со свойствами функции, диаграммами и графиками; умение читать свойства функций по графикам, формулировать признаки и их чтение;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развивать умение геометрической грамотности, понимание свойств геометрических фигур, анализировать данные задач;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формировать умение пространственного воображения;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формировать умение работы с таблицами, соотносить данные по тексту;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формировать умение работы с научно-популярными текстами, находить в них новую информацию и анализировать ее, умение работать с кейсами в группах;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48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формировать умение интерпретировать знания, полученные из нескольких источников, строить свои рассуждения, опираясь на полученные знания</a:t>
            </a:r>
            <a:r>
              <a:rPr lang="ru-RU" sz="2400" i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i="1" dirty="0">
              <a:ea typeface="Calibri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75496" y="476672"/>
            <a:ext cx="633670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Aft>
                <a:spcPts val="480"/>
              </a:spcAft>
            </a:pPr>
            <a:r>
              <a:rPr lang="ru-RU" sz="2400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> </a:t>
            </a:r>
            <a:r>
              <a:rPr lang="ru-RU" sz="24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 8 -9классах учащиеся продолжают работу по отработки данных навыков. </a:t>
            </a:r>
          </a:p>
          <a:p>
            <a:pPr algn="just">
              <a:spcAft>
                <a:spcPts val="480"/>
              </a:spcAft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-демонстрировать навыки четко описывать предлагаемую структуру задания, работать по схеме (алгоритму), добавляя условия некоторых ограничений;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-уметь разбирать более сложные ситуации по конкретным алгоритмам;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spcAft>
                <a:spcPts val="48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-демонстрировать умения аргументировать свои высказывания, выстраивать рассуждения по теме задания, приводить доводы и задавать вопросы оппонентам</a:t>
            </a:r>
            <a:r>
              <a:rPr lang="ru-RU" sz="20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764704"/>
            <a:ext cx="5616624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Термин «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функциональная математическая грамотность»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означает «способность учащегося использовать математические знания, приобретенные им за время обучения в школе, для решения разнообразных задач межпредметного и практико-ориентированного содержания, для дальнейшего обучения и успешной социализации в обществе».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978371"/>
      </p:ext>
    </p:extLst>
  </p:cSld>
  <p:clrMapOvr>
    <a:masterClrMapping/>
  </p:clrMapOvr>
  <p:transition>
    <p:circle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3875</Words>
  <Application>Microsoft Office PowerPoint</Application>
  <PresentationFormat>Экран (4:3)</PresentationFormat>
  <Paragraphs>278</Paragraphs>
  <Slides>44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44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Candara</vt:lpstr>
      <vt:lpstr>Helvetica</vt:lpstr>
      <vt:lpstr>Symbol</vt:lpstr>
      <vt:lpstr>times new roman</vt:lpstr>
      <vt:lpstr>times new roman</vt:lpstr>
      <vt:lpstr>Wingdings</vt:lpstr>
      <vt:lpstr>Office Theme</vt:lpstr>
      <vt:lpstr>1_Тема Office</vt:lpstr>
      <vt:lpstr>2_Тема Office</vt:lpstr>
      <vt:lpstr>Волна</vt:lpstr>
      <vt:lpstr>1_Волна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Типы учебных задач  </vt:lpstr>
      <vt:lpstr>Типы задач </vt:lpstr>
      <vt:lpstr>Типы задач:</vt:lpstr>
      <vt:lpstr> Общий прием решения задач включает: </vt:lpstr>
      <vt:lpstr>Задания по формированию математической грамотности на уроках математики  Дидактические игры на уроках математики по формированию читательской грамотности учащихся</vt:lpstr>
      <vt:lpstr>Продолжая работу с учащимися 7-8 классов, в   состав урока следует включать следующие приемы, например:</vt:lpstr>
      <vt:lpstr>Презентация PowerPoint</vt:lpstr>
      <vt:lpstr>Практико-ориентированные задачи 5-6 класс</vt:lpstr>
      <vt:lpstr>План» </vt:lpstr>
      <vt:lpstr>Вопрос 1</vt:lpstr>
      <vt:lpstr> Вопрос 2  </vt:lpstr>
      <vt:lpstr>Задача з7-8класс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</vt:lpstr>
      <vt:lpstr> Ситуационная задача на тему «Десятичные дроби».   </vt:lpstr>
      <vt:lpstr>Презентация PowerPoint</vt:lpstr>
      <vt:lpstr>Задание 2: в пятницу в школьной столовой в меню было предложено на выбор:                                         Мясо кролика(150гр.)+гречка(200гр.)+банан(100гр.)             Морская капуста(100гр.)+печень телячья(150гр.)+яблоко(100гр.)                            Мясо индюшачье(150гр.)+картофель(150гр.)+какао(150гр.) С помощью таблицы определите, какой вариант блюд более богат железом.</vt:lpstr>
      <vt:lpstr>  </vt:lpstr>
      <vt:lpstr>                           Задание 5: </vt:lpstr>
      <vt:lpstr> Ситуационные задачи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Давайте все запомним одну   математическую формулу, которая позволит   сформировать у учащихся в процессе изучения   математики и других дисциплин качества   мышления, необходимые для полноценного   функционирования человека в современном   обществе.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функциональной грамотности  учащихся  начальной школы</dc:title>
  <dc:creator>я</dc:creator>
  <cp:lastModifiedBy>Учитель</cp:lastModifiedBy>
  <cp:revision>144</cp:revision>
  <dcterms:created xsi:type="dcterms:W3CDTF">2013-03-25T13:50:52Z</dcterms:created>
  <dcterms:modified xsi:type="dcterms:W3CDTF">2021-12-15T05:31:09Z</dcterms:modified>
</cp:coreProperties>
</file>